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9" r:id="rId1"/>
    <p:sldMasterId id="2147484538" r:id="rId2"/>
  </p:sldMasterIdLst>
  <p:notesMasterIdLst>
    <p:notesMasterId r:id="rId27"/>
  </p:notesMasterIdLst>
  <p:handoutMasterIdLst>
    <p:handoutMasterId r:id="rId28"/>
  </p:handoutMasterIdLst>
  <p:sldIdLst>
    <p:sldId id="2083" r:id="rId3"/>
    <p:sldId id="2189" r:id="rId4"/>
    <p:sldId id="2154" r:id="rId5"/>
    <p:sldId id="2188" r:id="rId6"/>
    <p:sldId id="2190" r:id="rId7"/>
    <p:sldId id="2187" r:id="rId8"/>
    <p:sldId id="2172" r:id="rId9"/>
    <p:sldId id="2173" r:id="rId10"/>
    <p:sldId id="2174" r:id="rId11"/>
    <p:sldId id="2175" r:id="rId12"/>
    <p:sldId id="2176" r:id="rId13"/>
    <p:sldId id="2177" r:id="rId14"/>
    <p:sldId id="2178" r:id="rId15"/>
    <p:sldId id="2191" r:id="rId16"/>
    <p:sldId id="2179" r:id="rId17"/>
    <p:sldId id="2180" r:id="rId18"/>
    <p:sldId id="2181" r:id="rId19"/>
    <p:sldId id="2192" r:id="rId20"/>
    <p:sldId id="2182" r:id="rId21"/>
    <p:sldId id="2183" r:id="rId22"/>
    <p:sldId id="2184" r:id="rId23"/>
    <p:sldId id="2185" r:id="rId24"/>
    <p:sldId id="2186" r:id="rId25"/>
    <p:sldId id="2157" r:id="rId26"/>
  </p:sldIdLst>
  <p:sldSz cx="9144000" cy="6858000" type="screen4x3"/>
  <p:notesSz cx="7053263" cy="9309100"/>
  <p:defaultTextStyle>
    <a:defPPr>
      <a:defRPr lang="en-US"/>
    </a:defPPr>
    <a:lvl1pPr algn="ctr" rtl="0" fontAlgn="base">
      <a:spcBef>
        <a:spcPct val="30000"/>
      </a:spcBef>
      <a:spcAft>
        <a:spcPct val="0"/>
      </a:spcAft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1pPr>
    <a:lvl2pPr marL="457200" algn="ctr" rtl="0" fontAlgn="base">
      <a:spcBef>
        <a:spcPct val="30000"/>
      </a:spcBef>
      <a:spcAft>
        <a:spcPct val="0"/>
      </a:spcAft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2pPr>
    <a:lvl3pPr marL="914400" algn="ctr" rtl="0" fontAlgn="base">
      <a:spcBef>
        <a:spcPct val="30000"/>
      </a:spcBef>
      <a:spcAft>
        <a:spcPct val="0"/>
      </a:spcAft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3pPr>
    <a:lvl4pPr marL="1371600" algn="ctr" rtl="0" fontAlgn="base">
      <a:spcBef>
        <a:spcPct val="30000"/>
      </a:spcBef>
      <a:spcAft>
        <a:spcPct val="0"/>
      </a:spcAft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4pPr>
    <a:lvl5pPr marL="1828800" algn="ctr" rtl="0" fontAlgn="base">
      <a:spcBef>
        <a:spcPct val="30000"/>
      </a:spcBef>
      <a:spcAft>
        <a:spcPct val="0"/>
      </a:spcAft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5pPr>
    <a:lvl6pPr marL="2286000" algn="l" defTabSz="914400" rtl="0" eaLnBrk="1" latinLnBrk="0" hangingPunct="1"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6pPr>
    <a:lvl7pPr marL="2743200" algn="l" defTabSz="914400" rtl="0" eaLnBrk="1" latinLnBrk="0" hangingPunct="1"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7pPr>
    <a:lvl8pPr marL="3200400" algn="l" defTabSz="914400" rtl="0" eaLnBrk="1" latinLnBrk="0" hangingPunct="1"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8pPr>
    <a:lvl9pPr marL="3657600" algn="l" defTabSz="914400" rtl="0" eaLnBrk="1" latinLnBrk="0" hangingPunct="1">
      <a:defRPr b="1" kern="1200">
        <a:solidFill>
          <a:srgbClr val="000000"/>
        </a:solidFill>
        <a:latin typeface="Verdana" pitchFamily="34" charset="0"/>
        <a:ea typeface="ヒラギノ角ゴ ProN W3" charset="-128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D9AD"/>
    <a:srgbClr val="000000"/>
    <a:srgbClr val="2B4F85"/>
    <a:srgbClr val="2B4F83"/>
    <a:srgbClr val="3E4C56"/>
    <a:srgbClr val="62D13B"/>
    <a:srgbClr val="A04036"/>
    <a:srgbClr val="E68900"/>
    <a:srgbClr val="54A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2" autoAdjust="0"/>
    <p:restoredTop sz="97158" autoAdjust="0"/>
  </p:normalViewPr>
  <p:slideViewPr>
    <p:cSldViewPr>
      <p:cViewPr varScale="1">
        <p:scale>
          <a:sx n="70" d="100"/>
          <a:sy n="70" d="100"/>
        </p:scale>
        <p:origin x="13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50" y="-84"/>
      </p:cViewPr>
      <p:guideLst>
        <p:guide orient="horz" pos="2932"/>
        <p:guide pos="222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97325" y="0"/>
            <a:ext cx="30559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r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5593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l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l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7325" y="8842375"/>
            <a:ext cx="30559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r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BA832BD8-1414-438E-835E-D9CD64E1B3F2}" type="slidenum">
              <a:rPr lang="ar-SA"/>
              <a:pPr/>
              <a:t>‹#›</a:t>
            </a:fld>
            <a:endParaRPr lang="en-US" dirty="0">
              <a:cs typeface="Arial" pitchFamily="34" charset="0"/>
            </a:endParaRPr>
          </a:p>
        </p:txBody>
      </p:sp>
      <p:pic>
        <p:nvPicPr>
          <p:cNvPr id="14342" name="Picture 6" descr="top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303213"/>
            <a:ext cx="7051675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9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l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7325" y="1588"/>
            <a:ext cx="30559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r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22775"/>
            <a:ext cx="564356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l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7325" y="8843963"/>
            <a:ext cx="30559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r" defTabSz="935038">
              <a:spcBef>
                <a:spcPct val="0"/>
              </a:spcBef>
              <a:defRPr sz="13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C082B8C2-666E-4B12-8319-23C48205B8E4}" type="slidenum">
              <a:rPr lang="ar-SA"/>
              <a:pPr/>
              <a:t>‹#›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205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MS PGothic" pitchFamily="34" charset="-128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3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53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13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112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15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220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16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2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17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3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19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41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20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89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21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68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22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17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23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2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4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32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6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0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7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8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8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5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9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09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10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15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11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2B8C2-666E-4B12-8319-23C48205B8E4}" type="slidenum">
              <a:rPr lang="ar-SA" smtClean="0"/>
              <a:pPr/>
              <a:t>12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1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7"/>
          <p:cNvSpPr>
            <a:spLocks noChangeArrowheads="1"/>
          </p:cNvSpPr>
          <p:nvPr/>
        </p:nvSpPr>
        <p:spPr bwMode="auto">
          <a:xfrm>
            <a:off x="0" y="625475"/>
            <a:ext cx="9144000" cy="3779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437063"/>
            <a:ext cx="9144000" cy="24590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" name="Picture 4" descr="intro_rainbow_ribb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ExLibris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663575"/>
            <a:ext cx="2209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6239"/>
            <a:ext cx="7772400" cy="670329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6400800" cy="175260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240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8409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021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8" name="מלבן 14"/>
          <p:cNvSpPr/>
          <p:nvPr userDrawn="1"/>
        </p:nvSpPr>
        <p:spPr>
          <a:xfrm>
            <a:off x="0" y="4657961"/>
            <a:ext cx="9144000" cy="965538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6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7"/>
          <p:cNvSpPr>
            <a:spLocks noChangeArrowheads="1"/>
          </p:cNvSpPr>
          <p:nvPr/>
        </p:nvSpPr>
        <p:spPr bwMode="auto">
          <a:xfrm>
            <a:off x="0" y="625475"/>
            <a:ext cx="9144000" cy="3779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437063"/>
            <a:ext cx="9144000" cy="245903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" name="Picture 4" descr="intro_rainbow_ribb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ExLibris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663575"/>
            <a:ext cx="2209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6239"/>
            <a:ext cx="7772400" cy="670329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6400800" cy="175260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1354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44132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15" descr="intro_rainbow_ribb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11"/>
          <p:cNvSpPr>
            <a:spLocks noChangeArrowheads="1"/>
          </p:cNvSpPr>
          <p:nvPr/>
        </p:nvSpPr>
        <p:spPr bwMode="auto">
          <a:xfrm>
            <a:off x="0" y="6116638"/>
            <a:ext cx="9144000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7" name="Picture 3" descr="ExLibris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5118100"/>
            <a:ext cx="2209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3736239"/>
            <a:ext cx="7772400" cy="670329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6400800" cy="175260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33447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44132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15" descr="intro_rainbow_ribb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11"/>
          <p:cNvSpPr>
            <a:spLocks noChangeArrowheads="1"/>
          </p:cNvSpPr>
          <p:nvPr/>
        </p:nvSpPr>
        <p:spPr bwMode="auto">
          <a:xfrm>
            <a:off x="0" y="6116638"/>
            <a:ext cx="9144000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7" name="Picture 3" descr="ExLibris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5995988"/>
            <a:ext cx="14208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2294627"/>
            <a:ext cx="5758132" cy="1940878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7776713" cy="103937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41389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s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12"/>
          <p:cNvSpPr>
            <a:spLocks noChangeArrowheads="1"/>
          </p:cNvSpPr>
          <p:nvPr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5" descr="ExLibris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</a:pPr>
            <a:fld id="{9D1C6ABB-6183-4874-BBE3-6E767E714E8B}" type="slidenum">
              <a:rPr lang="ar-SA" sz="1000">
                <a:solidFill>
                  <a:srgbClr val="808080"/>
                </a:solidFill>
                <a:ea typeface="MS PGothic" pitchFamily="34" charset="-128"/>
              </a:rPr>
              <a:pPr eaLnBrk="0" hangingPunct="0">
                <a:spcBef>
                  <a:spcPct val="0"/>
                </a:spcBef>
              </a:pPr>
              <a:t>‹#›</a:t>
            </a:fld>
            <a:endParaRPr lang="en-US" sz="1000" dirty="0">
              <a:solidFill>
                <a:srgbClr val="808080"/>
              </a:solidFill>
              <a:ea typeface="MS PGothic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8" name="Picture 6" descr="rule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13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spcBef>
                <a:spcPct val="0"/>
              </a:spcBef>
              <a:defRPr/>
            </a:pPr>
            <a:endParaRPr lang="en-US" b="0" dirty="0">
              <a:latin typeface="Arial" charset="0"/>
              <a:ea typeface="+mn-ea"/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</p:spPr>
        <p:txBody>
          <a:bodyPr/>
          <a:lstStyle>
            <a:lvl1pPr marL="233363" indent="-233363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1pPr>
            <a:lvl2pPr marL="569913" indent="-285750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2pPr>
            <a:lvl3pPr marL="801688" indent="-231775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3pPr>
            <a:lvl4pPr marL="1090613" indent="-228600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4pPr>
            <a:lvl5pPr marL="1374775" indent="-228600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86194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</p:spPr>
        <p:txBody>
          <a:bodyPr/>
          <a:lstStyle>
            <a:lvl1pPr marL="0" indent="0"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5750" indent="-285750"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09588" indent="-231775"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41363" indent="-228600"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4725" indent="-228600"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0225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7699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" name="Picture 6" descr="rule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</p:spPr>
        <p:txBody>
          <a:bodyPr/>
          <a:lstStyle>
            <a:lvl1pPr marL="0" indent="0">
              <a:buClrTx/>
              <a:buSzPct val="100000"/>
              <a:buFont typeface="Arial" pitchFamily="34" charset="0"/>
              <a:buNone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buClrTx/>
              <a:buSzPct val="100000"/>
              <a:buFont typeface="Arial" pitchFamily="34" charset="0"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287338" indent="-287338">
              <a:buClrTx/>
              <a:buSzPct val="100000"/>
              <a:buFont typeface="Arial" pitchFamily="34" charset="0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574675" indent="-287338"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52488" indent="-280988"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2565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7699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6" descr="rule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632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44132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15" descr="intro_rainbow_ribb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11"/>
          <p:cNvSpPr>
            <a:spLocks noChangeArrowheads="1"/>
          </p:cNvSpPr>
          <p:nvPr/>
        </p:nvSpPr>
        <p:spPr bwMode="auto">
          <a:xfrm>
            <a:off x="0" y="6116638"/>
            <a:ext cx="9144000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7" name="Picture 3" descr="ExLibris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5118100"/>
            <a:ext cx="22098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3736239"/>
            <a:ext cx="7772400" cy="670329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6400800" cy="175260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2008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207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2188"/>
            <a:ext cx="4066854" cy="4915452"/>
          </a:xfrm>
        </p:spPr>
        <p:txBody>
          <a:bodyPr/>
          <a:lstStyle>
            <a:lvl1pPr marL="339725" indent="-339725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06" y="992188"/>
            <a:ext cx="4066854" cy="4915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6530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005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960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12"/>
          <p:cNvSpPr>
            <a:spLocks noChangeArrowheads="1"/>
          </p:cNvSpPr>
          <p:nvPr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5" descr="ExLibris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</a:pPr>
            <a:fld id="{4455AF4F-E565-44E6-8F04-8533D704B99F}" type="slidenum">
              <a:rPr lang="ar-SA" sz="1000">
                <a:ea typeface="MS PGothic" pitchFamily="34" charset="-128"/>
              </a:rPr>
              <a:pPr eaLnBrk="0" hangingPunct="0">
                <a:spcBef>
                  <a:spcPct val="0"/>
                </a:spcBef>
              </a:pPr>
              <a:t>‹#›</a:t>
            </a:fld>
            <a:endParaRPr lang="en-US" sz="1000" dirty="0">
              <a:ea typeface="MS PGothic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8" name="Picture 6" descr="rule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13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spcBef>
                <a:spcPct val="0"/>
              </a:spcBef>
              <a:defRPr/>
            </a:pPr>
            <a:endParaRPr lang="en-US" b="0" dirty="0">
              <a:latin typeface="Arial" charset="0"/>
              <a:ea typeface="+mn-ea"/>
              <a:sym typeface="Arial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44132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1" name="Picture 14" descr="intro_rainbow_ribb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מלבן 11"/>
          <p:cNvSpPr>
            <a:spLocks noChangeArrowheads="1"/>
          </p:cNvSpPr>
          <p:nvPr/>
        </p:nvSpPr>
        <p:spPr bwMode="auto">
          <a:xfrm>
            <a:off x="0" y="6116638"/>
            <a:ext cx="9144000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5" name="Picture 3" descr="ExLibri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5995988"/>
            <a:ext cx="14208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2294627"/>
            <a:ext cx="5758132" cy="1940878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7776713" cy="103937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94" y="827088"/>
            <a:ext cx="3173985" cy="121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6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44132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15" descr="intro_rainbow_ribb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91440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11"/>
          <p:cNvSpPr>
            <a:spLocks noChangeArrowheads="1"/>
          </p:cNvSpPr>
          <p:nvPr/>
        </p:nvSpPr>
        <p:spPr bwMode="auto">
          <a:xfrm>
            <a:off x="0" y="6116638"/>
            <a:ext cx="9144000" cy="741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7" name="Picture 3" descr="ExLibris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5995988"/>
            <a:ext cx="14208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85800" y="2294627"/>
            <a:ext cx="5758132" cy="1940878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85800" y="4619555"/>
            <a:ext cx="7776713" cy="103937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553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ullets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12"/>
          <p:cNvSpPr>
            <a:spLocks noChangeArrowheads="1"/>
          </p:cNvSpPr>
          <p:nvPr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5" descr="ExLibris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</a:pPr>
            <a:fld id="{9D1C6ABB-6183-4874-BBE3-6E767E714E8B}" type="slidenum">
              <a:rPr lang="ar-SA" sz="1000">
                <a:solidFill>
                  <a:schemeClr val="bg2"/>
                </a:solidFill>
                <a:ea typeface="MS PGothic" pitchFamily="34" charset="-128"/>
              </a:rPr>
              <a:pPr eaLnBrk="0" hangingPunct="0">
                <a:spcBef>
                  <a:spcPct val="0"/>
                </a:spcBef>
              </a:pPr>
              <a:t>‹#›</a:t>
            </a:fld>
            <a:endParaRPr lang="en-US" sz="1000" dirty="0">
              <a:solidFill>
                <a:schemeClr val="bg2"/>
              </a:solidFill>
              <a:ea typeface="MS PGothic" pitchFamily="34" charset="-128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8" name="Picture 6" descr="rule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13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spcBef>
                <a:spcPct val="0"/>
              </a:spcBef>
              <a:defRPr/>
            </a:pPr>
            <a:endParaRPr lang="en-US" b="0" dirty="0">
              <a:latin typeface="Arial" charset="0"/>
              <a:ea typeface="+mn-ea"/>
              <a:sym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</p:spPr>
        <p:txBody>
          <a:bodyPr/>
          <a:lstStyle>
            <a:lvl1pPr marL="233363" indent="-233363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1pPr>
            <a:lvl2pPr marL="569913" indent="-285750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2pPr>
            <a:lvl3pPr marL="801688" indent="-231775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3pPr>
            <a:lvl4pPr marL="1090613" indent="-228600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4pPr>
            <a:lvl5pPr marL="1374775" indent="-228600"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597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</p:spPr>
        <p:txBody>
          <a:bodyPr/>
          <a:lstStyle>
            <a:lvl1pPr marL="0" indent="0">
              <a:buClrTx/>
              <a:buSzPct val="100000"/>
              <a:buFont typeface="Arial" pitchFamily="34" charset="0"/>
              <a:buNone/>
              <a:defRPr sz="22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5750" indent="-285750">
              <a:buClrTx/>
              <a:buSzPct val="100000"/>
              <a:buFont typeface="Wingdings 3" pitchFamily="18" charset="2"/>
              <a:buChar char="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09588" indent="-231775">
              <a:buClrTx/>
              <a:buSzPct val="100000"/>
              <a:buFont typeface="Wingdings 3" pitchFamily="18" charset="2"/>
              <a:buChar char="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41363" indent="-228600"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74725" indent="-228600">
              <a:buClrTx/>
              <a:buSzPct val="100000"/>
              <a:buFont typeface="Wingdings 3" pitchFamily="18" charset="2"/>
              <a:buChar char="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7211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7699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6" name="Picture 6" descr="rule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992188"/>
            <a:ext cx="7992374" cy="4932362"/>
          </a:xfrm>
        </p:spPr>
        <p:txBody>
          <a:bodyPr/>
          <a:lstStyle>
            <a:lvl1pPr marL="0" indent="0">
              <a:buClrTx/>
              <a:buSzPct val="100000"/>
              <a:buFont typeface="Arial" pitchFamily="34" charset="0"/>
              <a:buNone/>
              <a:defRPr sz="2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buClrTx/>
              <a:buSzPct val="100000"/>
              <a:buFont typeface="Arial" pitchFamily="34" charset="0"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287338" indent="-287338">
              <a:buClrTx/>
              <a:buSzPct val="100000"/>
              <a:buFont typeface="Arial" pitchFamily="34" charset="0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574675" indent="-287338"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52488" indent="-280988"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1334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0"/>
            <a:ext cx="9144000" cy="7699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" name="Picture 6" descr="rule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944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34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2188"/>
            <a:ext cx="4066854" cy="4915452"/>
          </a:xfrm>
        </p:spPr>
        <p:txBody>
          <a:bodyPr/>
          <a:lstStyle>
            <a:lvl1pPr marL="339725" indent="-339725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06" y="992188"/>
            <a:ext cx="4066854" cy="4915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3686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לבן 12"/>
          <p:cNvSpPr>
            <a:spLocks noChangeArrowheads="1"/>
          </p:cNvSpPr>
          <p:nvPr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7" name="מלבן מעוגל 7"/>
          <p:cNvSpPr>
            <a:spLocks noChangeArrowheads="1"/>
          </p:cNvSpPr>
          <p:nvPr/>
        </p:nvSpPr>
        <p:spPr bwMode="auto">
          <a:xfrm>
            <a:off x="525463" y="1238250"/>
            <a:ext cx="8093075" cy="4878388"/>
          </a:xfrm>
          <a:prstGeom prst="roundRect">
            <a:avLst>
              <a:gd name="adj" fmla="val 3926"/>
            </a:avLst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מלבן מעוגל 8"/>
          <p:cNvSpPr/>
          <p:nvPr/>
        </p:nvSpPr>
        <p:spPr bwMode="auto">
          <a:xfrm>
            <a:off x="630238" y="1338263"/>
            <a:ext cx="7883525" cy="4676775"/>
          </a:xfrm>
          <a:prstGeom prst="roundRect">
            <a:avLst>
              <a:gd name="adj" fmla="val 2794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b="0" dirty="0">
              <a:latin typeface="Arial" pitchFamily="34" charset="0"/>
              <a:ea typeface="+mn-ea"/>
              <a:sym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98588"/>
            <a:ext cx="777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5" descr="ExLibris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</a:pPr>
            <a:fld id="{4D3FFDCD-6979-4F41-A3AC-16AAC036FE7E}" type="slidenum">
              <a:rPr lang="ar-SA" sz="1000">
                <a:ea typeface="MS PGothic" pitchFamily="34" charset="-128"/>
              </a:rPr>
              <a:pPr eaLnBrk="0" hangingPunct="0">
                <a:spcBef>
                  <a:spcPct val="0"/>
                </a:spcBef>
              </a:pPr>
              <a:t>‹#›</a:t>
            </a:fld>
            <a:endParaRPr lang="en-US" sz="1000" dirty="0">
              <a:ea typeface="MS PGothic" pitchFamily="34" charset="-128"/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34" name="Picture 6" descr="ruler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06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" name="מלבן 13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spcBef>
                <a:spcPct val="0"/>
              </a:spcBef>
              <a:defRPr/>
            </a:pPr>
            <a:endParaRPr lang="en-US" b="0" dirty="0">
              <a:latin typeface="Arial" charset="0"/>
              <a:ea typeface="+mn-ea"/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26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5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לבן 12"/>
          <p:cNvSpPr>
            <a:spLocks noChangeArrowheads="1"/>
          </p:cNvSpPr>
          <p:nvPr/>
        </p:nvSpPr>
        <p:spPr bwMode="auto">
          <a:xfrm>
            <a:off x="0" y="6634163"/>
            <a:ext cx="9144000" cy="223837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27" name="מלבן מעוגל 7"/>
          <p:cNvSpPr>
            <a:spLocks noChangeArrowheads="1"/>
          </p:cNvSpPr>
          <p:nvPr/>
        </p:nvSpPr>
        <p:spPr bwMode="auto">
          <a:xfrm>
            <a:off x="525463" y="1238250"/>
            <a:ext cx="8093075" cy="4878388"/>
          </a:xfrm>
          <a:prstGeom prst="roundRect">
            <a:avLst>
              <a:gd name="adj" fmla="val 3926"/>
            </a:avLst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מלבן מעוגל 8"/>
          <p:cNvSpPr/>
          <p:nvPr/>
        </p:nvSpPr>
        <p:spPr bwMode="auto">
          <a:xfrm>
            <a:off x="630238" y="1338263"/>
            <a:ext cx="7883525" cy="4676775"/>
          </a:xfrm>
          <a:prstGeom prst="roundRect">
            <a:avLst>
              <a:gd name="adj" fmla="val 2794"/>
            </a:avLst>
          </a:prstGeom>
          <a:solidFill>
            <a:schemeClr val="bg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b="0" dirty="0">
              <a:latin typeface="Arial" pitchFamily="34" charset="0"/>
              <a:ea typeface="+mn-ea"/>
              <a:sym typeface="Arial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98588"/>
            <a:ext cx="777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5" descr="ExLibris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237288"/>
            <a:ext cx="914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281488" y="6427788"/>
            <a:ext cx="58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</a:pPr>
            <a:fld id="{4D3FFDCD-6979-4F41-A3AC-16AAC036FE7E}" type="slidenum">
              <a:rPr lang="ar-SA" sz="1000">
                <a:ea typeface="MS PGothic" pitchFamily="34" charset="-128"/>
              </a:rPr>
              <a:pPr eaLnBrk="0" hangingPunct="0">
                <a:spcBef>
                  <a:spcPct val="0"/>
                </a:spcBef>
              </a:pPr>
              <a:t>‹#›</a:t>
            </a:fld>
            <a:endParaRPr lang="en-US" sz="1000" dirty="0">
              <a:ea typeface="MS PGothic" pitchFamily="34" charset="-128"/>
            </a:endParaRPr>
          </a:p>
        </p:txBody>
      </p:sp>
      <p:sp>
        <p:nvSpPr>
          <p:cNvPr id="1033" name="Rectangle 5"/>
          <p:cNvSpPr>
            <a:spLocks noChangeArrowheads="1"/>
          </p:cNvSpPr>
          <p:nvPr/>
        </p:nvSpPr>
        <p:spPr bwMode="auto">
          <a:xfrm>
            <a:off x="0" y="776288"/>
            <a:ext cx="9144000" cy="5340350"/>
          </a:xfrm>
          <a:prstGeom prst="rect">
            <a:avLst/>
          </a:prstGeom>
          <a:gradFill rotWithShape="1">
            <a:gsLst>
              <a:gs pos="0">
                <a:srgbClr val="F2F2F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rtl="1">
              <a:spcBef>
                <a:spcPct val="0"/>
              </a:spcBef>
            </a:pPr>
            <a:endParaRPr lang="en-US" b="0" dirty="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034" name="Picture 6" descr="ruler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741363"/>
            <a:ext cx="95313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06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" name="מלבן 13"/>
          <p:cNvSpPr/>
          <p:nvPr/>
        </p:nvSpPr>
        <p:spPr bwMode="auto">
          <a:xfrm>
            <a:off x="0" y="6624638"/>
            <a:ext cx="9144000" cy="793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rgbClr val="E4E4E4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>
              <a:spcBef>
                <a:spcPct val="0"/>
              </a:spcBef>
              <a:defRPr/>
            </a:pPr>
            <a:endParaRPr lang="en-US" b="0" dirty="0">
              <a:latin typeface="Arial" charset="0"/>
              <a:ea typeface="+mn-ea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6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  <p:sldLayoutId id="214748455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E4C56"/>
          </a:solidFill>
          <a:latin typeface="Verdana" pitchFamily="34" charset="0"/>
          <a:ea typeface="MS PGothic" pitchFamily="34" charset="-128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35000"/>
        </a:spcBef>
        <a:spcAft>
          <a:spcPct val="0"/>
        </a:spcAft>
        <a:buSzPct val="85000"/>
        <a:buChar char="•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Alma_Online_Help_(English)/Administration/070Managing_Jobs/Managing_Search_Queries_and_Se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4178" y="4926795"/>
            <a:ext cx="9138017" cy="664794"/>
          </a:xfrm>
        </p:spPr>
        <p:txBody>
          <a:bodyPr/>
          <a:lstStyle/>
          <a:p>
            <a:r>
              <a:rPr lang="en-US" sz="2000" dirty="0" smtClean="0"/>
              <a:t>How to update the license </a:t>
            </a:r>
            <a:r>
              <a:rPr lang="en-US" sz="2000" dirty="0" smtClean="0"/>
              <a:t>of multiple portfolios in batch mode</a:t>
            </a:r>
            <a:endParaRPr lang="he-IL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35708" y="5925326"/>
            <a:ext cx="5687968" cy="4608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Yoel Kortick | Senior Librarian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Wirtschaftsuniversität Wi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5"/>
            <a:ext cx="9144000" cy="481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810" y="6662379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600" dirty="0">
                <a:solidFill>
                  <a:schemeClr val="bg1"/>
                </a:solidFill>
              </a:rPr>
              <a:t>https://www.wien.info/en/sightseeing/architecture-design/wu-campus</a:t>
            </a:r>
          </a:p>
        </p:txBody>
      </p:sp>
    </p:spTree>
    <p:extLst>
      <p:ext uri="{BB962C8B-B14F-4D97-AF65-F5344CB8AC3E}">
        <p14:creationId xmlns:p14="http://schemas.microsoft.com/office/powerpoint/2010/main" val="27615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5" y="2276851"/>
            <a:ext cx="8961120" cy="27214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49" y="164575"/>
            <a:ext cx="8949341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Create a set of the portfolios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8949" y="817459"/>
            <a:ext cx="8717936" cy="12289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In resulting Excel remove the lines you do not want </a:t>
            </a:r>
            <a:r>
              <a:rPr lang="en-US" b="0" dirty="0"/>
              <a:t>to update and change header PORTFOLIO_PID to </a:t>
            </a:r>
            <a:r>
              <a:rPr lang="en-US" b="0" dirty="0" smtClean="0"/>
              <a:t>“PORTFOLIO ID” or “PID”</a:t>
            </a:r>
            <a:endParaRPr lang="en-US" b="0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4226355" y="2453461"/>
            <a:ext cx="1113745" cy="3072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49" y="164575"/>
            <a:ext cx="8949341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Create a set of the portfolios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8949" y="817459"/>
            <a:ext cx="8717936" cy="31876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Do ‘Admin &gt; Manage Jobs and Sets &gt; Manage Sets &gt; Add Set &gt; Itemized ’</a:t>
            </a:r>
          </a:p>
          <a:p>
            <a:r>
              <a:rPr lang="en-US" b="0" dirty="0" smtClean="0"/>
              <a:t>Choose ‘Set Content Type = Electronic Portfolios’</a:t>
            </a:r>
          </a:p>
          <a:p>
            <a:r>
              <a:rPr lang="en-US" b="0" dirty="0" smtClean="0"/>
              <a:t>Give th</a:t>
            </a:r>
            <a:r>
              <a:rPr lang="en-US" b="0" dirty="0" smtClean="0"/>
              <a:t>e set a name and upload the Excel sheet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6108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49" y="164575"/>
            <a:ext cx="8949341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Create a set of the portfolios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319" y="1355130"/>
            <a:ext cx="5562600" cy="496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 bwMode="auto">
          <a:xfrm>
            <a:off x="2766965" y="1892800"/>
            <a:ext cx="2880375" cy="34564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306105" y="3390595"/>
            <a:ext cx="2957185" cy="44579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97395" y="5886920"/>
            <a:ext cx="2803565" cy="43073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49" y="164575"/>
            <a:ext cx="8949341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Create a set of the portfolios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8949" y="817459"/>
            <a:ext cx="8717936" cy="31876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Now you have a set of portfolios</a:t>
            </a:r>
            <a:endParaRPr lang="en-US" b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5" y="1990725"/>
            <a:ext cx="8961120" cy="210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21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039458" y="6543600"/>
            <a:ext cx="1068202" cy="360000"/>
          </a:xfrm>
          <a:prstGeom prst="rect">
            <a:avLst/>
          </a:prstGeom>
        </p:spPr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66" y="937519"/>
            <a:ext cx="457200" cy="45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66" y="1663648"/>
            <a:ext cx="457200" cy="470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" y="2414552"/>
            <a:ext cx="457200" cy="468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66" y="3152272"/>
            <a:ext cx="457200" cy="467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66" y="3889673"/>
            <a:ext cx="457200" cy="468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966" y="4629990"/>
            <a:ext cx="457200" cy="470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966" y="5335336"/>
            <a:ext cx="457200" cy="478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966" y="6066469"/>
            <a:ext cx="457200" cy="473336"/>
          </a:xfrm>
          <a:prstGeom prst="rect">
            <a:avLst/>
          </a:prstGeom>
        </p:spPr>
      </p:pic>
      <p:sp>
        <p:nvSpPr>
          <p:cNvPr id="21" name="Content Placeholder 4"/>
          <p:cNvSpPr txBox="1">
            <a:spLocks noGrp="1"/>
          </p:cNvSpPr>
          <p:nvPr>
            <p:ph idx="1"/>
          </p:nvPr>
        </p:nvSpPr>
        <p:spPr>
          <a:xfrm>
            <a:off x="658488" y="971080"/>
            <a:ext cx="834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 smtClean="0"/>
              <a:t>Introduction</a:t>
            </a:r>
            <a:endParaRPr lang="en-US" sz="1800" dirty="0"/>
          </a:p>
        </p:txBody>
      </p:sp>
      <p:sp>
        <p:nvSpPr>
          <p:cNvPr id="23" name="Content Placeholder 4"/>
          <p:cNvSpPr txBox="1">
            <a:spLocks/>
          </p:cNvSpPr>
          <p:nvPr/>
        </p:nvSpPr>
        <p:spPr bwMode="auto">
          <a:xfrm>
            <a:off x="677270" y="1700775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kern="0" dirty="0" smtClean="0"/>
              <a:t>Create a set of the portfolios</a:t>
            </a:r>
            <a:endParaRPr lang="en-US" sz="1800" b="0" kern="0" dirty="0"/>
          </a:p>
        </p:txBody>
      </p:sp>
      <p:sp>
        <p:nvSpPr>
          <p:cNvPr id="25" name="Content Placeholder 4"/>
          <p:cNvSpPr txBox="1">
            <a:spLocks/>
          </p:cNvSpPr>
          <p:nvPr/>
        </p:nvSpPr>
        <p:spPr bwMode="auto">
          <a:xfrm>
            <a:off x="677270" y="2430470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kern="0" dirty="0"/>
              <a:t>Update the license in the set of the portfolios</a:t>
            </a:r>
            <a:endParaRPr lang="en-US" sz="1800" b="0" kern="0" dirty="0"/>
          </a:p>
        </p:txBody>
      </p:sp>
      <p:sp>
        <p:nvSpPr>
          <p:cNvPr id="27" name="Content Placeholder 4"/>
          <p:cNvSpPr txBox="1">
            <a:spLocks/>
          </p:cNvSpPr>
          <p:nvPr/>
        </p:nvSpPr>
        <p:spPr bwMode="auto">
          <a:xfrm>
            <a:off x="715675" y="3184779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kern="0" dirty="0" smtClean="0"/>
              <a:t>Confirm that the portfolio license has been updated</a:t>
            </a:r>
            <a:endParaRPr lang="en-US" sz="1800" b="0" kern="0" dirty="0"/>
          </a:p>
        </p:txBody>
      </p:sp>
      <p:sp>
        <p:nvSpPr>
          <p:cNvPr id="28" name="Content Placeholder 4"/>
          <p:cNvSpPr txBox="1">
            <a:spLocks/>
          </p:cNvSpPr>
          <p:nvPr/>
        </p:nvSpPr>
        <p:spPr bwMode="auto">
          <a:xfrm>
            <a:off x="715675" y="3936015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smtClean="0"/>
              <a:t>five</a:t>
            </a:r>
            <a:endParaRPr lang="en-US" sz="1800" b="0" kern="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677270" y="2396503"/>
            <a:ext cx="8349710" cy="45642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715675" y="4635737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smtClean="0"/>
              <a:t>six</a:t>
            </a:r>
            <a:endParaRPr lang="en-US" sz="1800" b="0" kern="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 bwMode="auto">
          <a:xfrm>
            <a:off x="715675" y="5325563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smtClean="0"/>
              <a:t>seven</a:t>
            </a:r>
            <a:endParaRPr lang="en-US" sz="1800" b="0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52" y="52444"/>
            <a:ext cx="1820053" cy="640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1551" y="662397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600" b="0" dirty="0"/>
              <a:t>http://asm.easternhealth.sg/2014/images/banner-agenda.jpg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14" y="3865789"/>
            <a:ext cx="2466985" cy="26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49" y="164575"/>
            <a:ext cx="8949341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Update the license in the set of the portfolios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8949" y="817458"/>
            <a:ext cx="8717936" cy="2381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Do “Admin &gt; Manage </a:t>
            </a:r>
            <a:r>
              <a:rPr lang="en-US" b="0" dirty="0"/>
              <a:t>Jobs and </a:t>
            </a:r>
            <a:r>
              <a:rPr lang="en-US" b="0" dirty="0" smtClean="0"/>
              <a:t>Sets &gt; Run </a:t>
            </a:r>
            <a:r>
              <a:rPr lang="en-US" b="0" dirty="0"/>
              <a:t>a </a:t>
            </a:r>
            <a:r>
              <a:rPr lang="en-US" b="0" dirty="0" smtClean="0"/>
              <a:t>Job”</a:t>
            </a:r>
          </a:p>
          <a:p>
            <a:r>
              <a:rPr lang="en-US" b="0" dirty="0" smtClean="0"/>
              <a:t>Filter by “Information Update”</a:t>
            </a:r>
          </a:p>
          <a:p>
            <a:r>
              <a:rPr lang="en-US" b="0" dirty="0"/>
              <a:t>Choose “Change electronic portfolio </a:t>
            </a:r>
            <a:r>
              <a:rPr lang="en-US" b="0" dirty="0" smtClean="0"/>
              <a:t>information”</a:t>
            </a:r>
            <a:endParaRPr lang="en-US" b="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5" y="3275380"/>
            <a:ext cx="8961120" cy="2910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 bwMode="auto">
          <a:xfrm>
            <a:off x="385855" y="5080415"/>
            <a:ext cx="2150680" cy="4224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9045" y="3318052"/>
            <a:ext cx="1036935" cy="30297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93095" y="4397757"/>
            <a:ext cx="1728225" cy="29860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5" y="2282781"/>
            <a:ext cx="8318948" cy="2413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49" y="164575"/>
            <a:ext cx="8949341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Update the license in the set of the portfolios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8949" y="817458"/>
            <a:ext cx="8717936" cy="23811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Select the desired set of portfolios to change</a:t>
            </a:r>
            <a:endParaRPr lang="en-US" b="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654690" y="4231237"/>
            <a:ext cx="2765160" cy="42245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0" y="2657485"/>
            <a:ext cx="8961120" cy="1284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49" y="164575"/>
            <a:ext cx="8949341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Update the license in the set of the portfolios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8949" y="817459"/>
            <a:ext cx="8717936" cy="614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Set the license as desired</a:t>
            </a:r>
            <a:endParaRPr lang="en-US" b="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01898" y="2987341"/>
            <a:ext cx="8776915" cy="55687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843775" y="3121760"/>
            <a:ext cx="2957185" cy="34564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039458" y="6543600"/>
            <a:ext cx="1068202" cy="360000"/>
          </a:xfrm>
          <a:prstGeom prst="rect">
            <a:avLst/>
          </a:prstGeom>
        </p:spPr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66" y="937519"/>
            <a:ext cx="457200" cy="45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66" y="1663648"/>
            <a:ext cx="457200" cy="470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" y="2414552"/>
            <a:ext cx="457200" cy="468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66" y="3152272"/>
            <a:ext cx="457200" cy="467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66" y="3889673"/>
            <a:ext cx="457200" cy="468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966" y="4629990"/>
            <a:ext cx="457200" cy="470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966" y="5335336"/>
            <a:ext cx="457200" cy="478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966" y="6066469"/>
            <a:ext cx="457200" cy="473336"/>
          </a:xfrm>
          <a:prstGeom prst="rect">
            <a:avLst/>
          </a:prstGeom>
        </p:spPr>
      </p:pic>
      <p:sp>
        <p:nvSpPr>
          <p:cNvPr id="21" name="Content Placeholder 4"/>
          <p:cNvSpPr txBox="1">
            <a:spLocks noGrp="1"/>
          </p:cNvSpPr>
          <p:nvPr>
            <p:ph idx="1"/>
          </p:nvPr>
        </p:nvSpPr>
        <p:spPr>
          <a:xfrm>
            <a:off x="658488" y="935624"/>
            <a:ext cx="834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 smtClean="0"/>
              <a:t>Introduction</a:t>
            </a:r>
            <a:endParaRPr lang="en-US" sz="1800" dirty="0"/>
          </a:p>
        </p:txBody>
      </p:sp>
      <p:sp>
        <p:nvSpPr>
          <p:cNvPr id="23" name="Content Placeholder 4"/>
          <p:cNvSpPr txBox="1">
            <a:spLocks/>
          </p:cNvSpPr>
          <p:nvPr/>
        </p:nvSpPr>
        <p:spPr bwMode="auto">
          <a:xfrm>
            <a:off x="677270" y="1700775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kern="0" dirty="0" smtClean="0"/>
              <a:t>Create a set of the portfolios</a:t>
            </a:r>
            <a:endParaRPr lang="en-US" sz="1800" b="0" kern="0" dirty="0"/>
          </a:p>
        </p:txBody>
      </p:sp>
      <p:sp>
        <p:nvSpPr>
          <p:cNvPr id="25" name="Content Placeholder 4"/>
          <p:cNvSpPr txBox="1">
            <a:spLocks/>
          </p:cNvSpPr>
          <p:nvPr/>
        </p:nvSpPr>
        <p:spPr bwMode="auto">
          <a:xfrm>
            <a:off x="677270" y="2430470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kern="0" dirty="0"/>
              <a:t>Update the license in the set of the portfolios</a:t>
            </a:r>
            <a:endParaRPr lang="en-US" sz="1800" b="0" kern="0" dirty="0"/>
          </a:p>
        </p:txBody>
      </p:sp>
      <p:sp>
        <p:nvSpPr>
          <p:cNvPr id="27" name="Content Placeholder 4"/>
          <p:cNvSpPr txBox="1">
            <a:spLocks/>
          </p:cNvSpPr>
          <p:nvPr/>
        </p:nvSpPr>
        <p:spPr bwMode="auto">
          <a:xfrm>
            <a:off x="715675" y="3184779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kern="0" dirty="0" smtClean="0"/>
              <a:t>Confirm that the portfolio license has been updated</a:t>
            </a:r>
            <a:endParaRPr lang="en-US" sz="1800" b="0" kern="0" dirty="0"/>
          </a:p>
        </p:txBody>
      </p:sp>
      <p:sp>
        <p:nvSpPr>
          <p:cNvPr id="28" name="Content Placeholder 4"/>
          <p:cNvSpPr txBox="1">
            <a:spLocks/>
          </p:cNvSpPr>
          <p:nvPr/>
        </p:nvSpPr>
        <p:spPr bwMode="auto">
          <a:xfrm>
            <a:off x="715675" y="3936015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smtClean="0"/>
              <a:t>five</a:t>
            </a:r>
            <a:endParaRPr lang="en-US" sz="1800" b="0" kern="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677270" y="3164603"/>
            <a:ext cx="8349710" cy="45642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715675" y="4635737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smtClean="0"/>
              <a:t>six</a:t>
            </a:r>
            <a:endParaRPr lang="en-US" sz="1800" b="0" kern="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 bwMode="auto">
          <a:xfrm>
            <a:off x="715675" y="5325563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smtClean="0"/>
              <a:t>seven</a:t>
            </a:r>
            <a:endParaRPr lang="en-US" sz="1800" b="0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52" y="52444"/>
            <a:ext cx="1820053" cy="640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1551" y="662397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600" b="0" dirty="0"/>
              <a:t>http://asm.easternhealth.sg/2014/images/banner-agenda.jpg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14" y="3865789"/>
            <a:ext cx="2466985" cy="26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5" y="1709116"/>
            <a:ext cx="8961120" cy="4485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65" y="164575"/>
            <a:ext cx="9034025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Confirm that the portfolio license has been updated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949" y="817459"/>
            <a:ext cx="8717936" cy="614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See that the portfolios from the set now have the license</a:t>
            </a:r>
            <a:endParaRPr lang="en-US" b="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4687215" y="3673201"/>
            <a:ext cx="1710395" cy="55687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77145" y="5733300"/>
            <a:ext cx="2227490" cy="55687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039458" y="6543600"/>
            <a:ext cx="1068202" cy="360000"/>
          </a:xfrm>
          <a:prstGeom prst="rect">
            <a:avLst/>
          </a:prstGeom>
        </p:spPr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66" y="937519"/>
            <a:ext cx="457200" cy="45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66" y="1663648"/>
            <a:ext cx="457200" cy="470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" y="2414552"/>
            <a:ext cx="457200" cy="468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66" y="3152272"/>
            <a:ext cx="457200" cy="467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66" y="3889673"/>
            <a:ext cx="457200" cy="468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966" y="4629990"/>
            <a:ext cx="457200" cy="470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966" y="5335336"/>
            <a:ext cx="457200" cy="478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966" y="6066469"/>
            <a:ext cx="457200" cy="473336"/>
          </a:xfrm>
          <a:prstGeom prst="rect">
            <a:avLst/>
          </a:prstGeom>
        </p:spPr>
      </p:pic>
      <p:sp>
        <p:nvSpPr>
          <p:cNvPr id="21" name="Content Placeholder 4"/>
          <p:cNvSpPr txBox="1">
            <a:spLocks noGrp="1"/>
          </p:cNvSpPr>
          <p:nvPr>
            <p:ph idx="1"/>
          </p:nvPr>
        </p:nvSpPr>
        <p:spPr>
          <a:xfrm>
            <a:off x="658488" y="935624"/>
            <a:ext cx="834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 smtClean="0"/>
              <a:t>Introduction</a:t>
            </a:r>
            <a:endParaRPr lang="en-US" sz="1800" dirty="0"/>
          </a:p>
        </p:txBody>
      </p:sp>
      <p:sp>
        <p:nvSpPr>
          <p:cNvPr id="23" name="Content Placeholder 4"/>
          <p:cNvSpPr txBox="1">
            <a:spLocks/>
          </p:cNvSpPr>
          <p:nvPr/>
        </p:nvSpPr>
        <p:spPr bwMode="auto">
          <a:xfrm>
            <a:off x="677270" y="1700775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kern="0" dirty="0" smtClean="0"/>
              <a:t>Create a set of the portfolios</a:t>
            </a:r>
            <a:endParaRPr lang="en-US" sz="1800" b="0" kern="0" dirty="0"/>
          </a:p>
        </p:txBody>
      </p:sp>
      <p:sp>
        <p:nvSpPr>
          <p:cNvPr id="25" name="Content Placeholder 4"/>
          <p:cNvSpPr txBox="1">
            <a:spLocks/>
          </p:cNvSpPr>
          <p:nvPr/>
        </p:nvSpPr>
        <p:spPr bwMode="auto">
          <a:xfrm>
            <a:off x="677270" y="2430470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kern="0" dirty="0"/>
              <a:t>Update the license in the set of the portfolios</a:t>
            </a:r>
            <a:endParaRPr lang="en-US" sz="1800" b="0" kern="0" dirty="0"/>
          </a:p>
        </p:txBody>
      </p:sp>
      <p:sp>
        <p:nvSpPr>
          <p:cNvPr id="27" name="Content Placeholder 4"/>
          <p:cNvSpPr txBox="1">
            <a:spLocks/>
          </p:cNvSpPr>
          <p:nvPr/>
        </p:nvSpPr>
        <p:spPr bwMode="auto">
          <a:xfrm>
            <a:off x="715675" y="3184779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kern="0" dirty="0" smtClean="0"/>
              <a:t>Confirm that the portfolio license has been updated</a:t>
            </a:r>
            <a:endParaRPr lang="en-US" sz="1800" b="0" kern="0" dirty="0"/>
          </a:p>
        </p:txBody>
      </p:sp>
      <p:sp>
        <p:nvSpPr>
          <p:cNvPr id="28" name="Content Placeholder 4"/>
          <p:cNvSpPr txBox="1">
            <a:spLocks/>
          </p:cNvSpPr>
          <p:nvPr/>
        </p:nvSpPr>
        <p:spPr bwMode="auto">
          <a:xfrm>
            <a:off x="715675" y="3936015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smtClean="0"/>
              <a:t>five</a:t>
            </a:r>
            <a:endParaRPr lang="en-US" sz="1800" b="0" kern="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677270" y="932675"/>
            <a:ext cx="8349710" cy="45642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715675" y="4635737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smtClean="0"/>
              <a:t>six</a:t>
            </a:r>
            <a:endParaRPr lang="en-US" sz="1800" b="0" kern="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 bwMode="auto">
          <a:xfrm>
            <a:off x="715675" y="5325563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smtClean="0"/>
              <a:t>seven</a:t>
            </a:r>
            <a:endParaRPr lang="en-US" sz="1800" b="0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52" y="52444"/>
            <a:ext cx="1820053" cy="640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1551" y="662397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600" b="0" dirty="0"/>
              <a:t>http://asm.easternhealth.sg/2014/images/banner-agenda.jpg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14" y="3865789"/>
            <a:ext cx="2466985" cy="26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5" y="1961400"/>
            <a:ext cx="8961120" cy="3591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8949" y="817459"/>
            <a:ext cx="8717936" cy="614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See that the portfolios got the license from the running of the job</a:t>
            </a:r>
            <a:endParaRPr lang="en-US" b="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8220475" y="3928265"/>
            <a:ext cx="844910" cy="55687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01695" y="4996230"/>
            <a:ext cx="2765160" cy="55687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65" y="164575"/>
            <a:ext cx="9034025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Confirm that the portfolio license has been updated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574940" y="4996230"/>
            <a:ext cx="921720" cy="55687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83" y="1925260"/>
            <a:ext cx="8485302" cy="40060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8949" y="817459"/>
            <a:ext cx="8717936" cy="8833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You can also see the licenses of the portfolios in the inventory tab of the license</a:t>
            </a:r>
            <a:endParaRPr lang="en-US" b="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2267700" y="2660900"/>
            <a:ext cx="844910" cy="55687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65" y="164575"/>
            <a:ext cx="9034025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Confirm that the portfolio license has been updated</a:t>
            </a:r>
          </a:p>
        </p:txBody>
      </p:sp>
    </p:spTree>
    <p:extLst>
      <p:ext uri="{BB962C8B-B14F-4D97-AF65-F5344CB8AC3E}">
        <p14:creationId xmlns:p14="http://schemas.microsoft.com/office/powerpoint/2010/main" val="13795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25" y="2787072"/>
            <a:ext cx="8829245" cy="22373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8949" y="817458"/>
            <a:ext cx="8717936" cy="13825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You can also see the licenses of the portfolios in the extended report printed from the portfolio list of the </a:t>
            </a:r>
            <a:r>
              <a:rPr lang="en-US" b="0" dirty="0"/>
              <a:t>E</a:t>
            </a:r>
            <a:r>
              <a:rPr lang="en-US" b="0" dirty="0" smtClean="0"/>
              <a:t>lectronic Service </a:t>
            </a:r>
            <a:r>
              <a:rPr lang="en-US" b="0" dirty="0"/>
              <a:t>E</a:t>
            </a:r>
            <a:r>
              <a:rPr lang="en-US" b="0" dirty="0" smtClean="0"/>
              <a:t>ditor</a:t>
            </a:r>
            <a:endParaRPr lang="en-US" b="0" dirty="0" smtClean="0"/>
          </a:p>
        </p:txBody>
      </p:sp>
      <p:sp>
        <p:nvSpPr>
          <p:cNvPr id="5" name="Rectangle 4"/>
          <p:cNvSpPr/>
          <p:nvPr/>
        </p:nvSpPr>
        <p:spPr bwMode="auto">
          <a:xfrm>
            <a:off x="3496659" y="3789871"/>
            <a:ext cx="652885" cy="39431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874830" y="4734770"/>
            <a:ext cx="1032055" cy="29910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65" y="164575"/>
            <a:ext cx="9034025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Confirm that the portfolio license has been updated</a:t>
            </a:r>
          </a:p>
        </p:txBody>
      </p:sp>
    </p:spTree>
    <p:extLst>
      <p:ext uri="{BB962C8B-B14F-4D97-AF65-F5344CB8AC3E}">
        <p14:creationId xmlns:p14="http://schemas.microsoft.com/office/powerpoint/2010/main" val="19106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80" y="2161635"/>
            <a:ext cx="8091560" cy="34383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88949" y="817459"/>
            <a:ext cx="8717936" cy="1190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/>
              <a:t>You can also see the licenses of the portfolios in the extended report printed from the portfolio list of the Electronic Service Editor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839365" y="2160632"/>
            <a:ext cx="2830075" cy="343934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65" y="164575"/>
            <a:ext cx="9034025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/>
              <a:t>Confirm that the portfolio license has been updated</a:t>
            </a:r>
          </a:p>
        </p:txBody>
      </p:sp>
    </p:spTree>
    <p:extLst>
      <p:ext uri="{BB962C8B-B14F-4D97-AF65-F5344CB8AC3E}">
        <p14:creationId xmlns:p14="http://schemas.microsoft.com/office/powerpoint/2010/main" val="40863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4178" y="4926795"/>
            <a:ext cx="9138017" cy="664794"/>
          </a:xfrm>
        </p:spPr>
        <p:txBody>
          <a:bodyPr/>
          <a:lstStyle/>
          <a:p>
            <a:pPr algn="ctr"/>
            <a:r>
              <a:rPr lang="en-US" sz="2200" dirty="0" smtClean="0"/>
              <a:t>Thank You</a:t>
            </a:r>
            <a:endParaRPr lang="he-IL" sz="2200" dirty="0"/>
          </a:p>
        </p:txBody>
      </p:sp>
      <p:pic>
        <p:nvPicPr>
          <p:cNvPr id="1028" name="Picture 4" descr="Image result for Wirtschaftsuniversität Wi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5"/>
            <a:ext cx="9144000" cy="481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810" y="6662379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600" dirty="0">
                <a:solidFill>
                  <a:schemeClr val="bg1"/>
                </a:solidFill>
              </a:rPr>
              <a:t>https://www.wien.info/en/sightseeing/architecture-design/wu-campus</a:t>
            </a:r>
          </a:p>
        </p:txBody>
      </p:sp>
    </p:spTree>
    <p:extLst>
      <p:ext uri="{BB962C8B-B14F-4D97-AF65-F5344CB8AC3E}">
        <p14:creationId xmlns:p14="http://schemas.microsoft.com/office/powerpoint/2010/main" val="732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49" y="164575"/>
            <a:ext cx="8949341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8949" y="817459"/>
            <a:ext cx="8717936" cy="53382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This presentation shows a situation where the institution needs to update selected portfolios from an electronic collection and change the license of the portfolios.</a:t>
            </a:r>
          </a:p>
          <a:p>
            <a:r>
              <a:rPr lang="en-US" b="0" dirty="0" smtClean="0"/>
              <a:t>The steps are:</a:t>
            </a:r>
            <a:r>
              <a:rPr lang="en-US" b="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Create a set of the portfolios which you want to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Run the </a:t>
            </a:r>
            <a:r>
              <a:rPr lang="en-US" b="0" dirty="0"/>
              <a:t>job </a:t>
            </a:r>
            <a:r>
              <a:rPr lang="en-US" b="0" dirty="0" smtClean="0"/>
              <a:t>“</a:t>
            </a:r>
            <a:r>
              <a:rPr lang="en-US" b="0" dirty="0"/>
              <a:t>Change electronic portfolio information</a:t>
            </a:r>
            <a:r>
              <a:rPr lang="en-US" b="0" dirty="0" smtClean="0"/>
              <a:t>” on the set and update the license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77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49" y="164575"/>
            <a:ext cx="8949341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8949" y="817459"/>
            <a:ext cx="8717936" cy="53382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There are many ways to create the set.  See </a:t>
            </a:r>
            <a:r>
              <a:rPr lang="en-US" b="0" dirty="0"/>
              <a:t>here: </a:t>
            </a:r>
            <a:r>
              <a:rPr lang="en-US" sz="2000" b="0" dirty="0">
                <a:hlinkClick r:id="rId3"/>
              </a:rPr>
              <a:t>https://knowledge.exlibrisgroup.com/Alma/Product_Documentation/Alma_Online_Help_(English)/</a:t>
            </a:r>
            <a:r>
              <a:rPr lang="en-US" sz="2000" b="0" dirty="0" smtClean="0">
                <a:hlinkClick r:id="rId3"/>
              </a:rPr>
              <a:t>Administration/070Managing_Jobs/Managing_Search_Queries_and_Sets</a:t>
            </a:r>
            <a:endParaRPr lang="en-US" sz="2000" b="0" dirty="0" smtClean="0"/>
          </a:p>
          <a:p>
            <a:r>
              <a:rPr lang="en-US" b="0" dirty="0" smtClean="0"/>
              <a:t>In the example here we create a set using an Excel sheet from the electronic service editor of the electronic collection</a:t>
            </a:r>
          </a:p>
          <a:p>
            <a:r>
              <a:rPr lang="en-US" b="0" dirty="0" smtClean="0"/>
              <a:t>The set can of course also be made for portfolios belonging to different electronic collections or to no electronic collections 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41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039458" y="6543600"/>
            <a:ext cx="1068202" cy="360000"/>
          </a:xfrm>
          <a:prstGeom prst="rect">
            <a:avLst/>
          </a:prstGeom>
        </p:spPr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66" y="937519"/>
            <a:ext cx="457200" cy="454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66" y="1663648"/>
            <a:ext cx="457200" cy="470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66" y="2414552"/>
            <a:ext cx="457200" cy="468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66" y="3152272"/>
            <a:ext cx="457200" cy="467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66" y="3889673"/>
            <a:ext cx="457200" cy="468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966" y="4629990"/>
            <a:ext cx="457200" cy="470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966" y="5335336"/>
            <a:ext cx="457200" cy="4788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966" y="6066469"/>
            <a:ext cx="457200" cy="473336"/>
          </a:xfrm>
          <a:prstGeom prst="rect">
            <a:avLst/>
          </a:prstGeom>
        </p:spPr>
      </p:pic>
      <p:sp>
        <p:nvSpPr>
          <p:cNvPr id="21" name="Content Placeholder 4"/>
          <p:cNvSpPr txBox="1">
            <a:spLocks noGrp="1"/>
          </p:cNvSpPr>
          <p:nvPr>
            <p:ph idx="1"/>
          </p:nvPr>
        </p:nvSpPr>
        <p:spPr>
          <a:xfrm>
            <a:off x="658488" y="935624"/>
            <a:ext cx="834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 smtClean="0"/>
              <a:t>Introduction</a:t>
            </a:r>
            <a:endParaRPr lang="en-US" sz="1800" dirty="0"/>
          </a:p>
        </p:txBody>
      </p:sp>
      <p:sp>
        <p:nvSpPr>
          <p:cNvPr id="23" name="Content Placeholder 4"/>
          <p:cNvSpPr txBox="1">
            <a:spLocks/>
          </p:cNvSpPr>
          <p:nvPr/>
        </p:nvSpPr>
        <p:spPr bwMode="auto">
          <a:xfrm>
            <a:off x="677270" y="1700775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kern="0" dirty="0" smtClean="0"/>
              <a:t>Create a set of the portfolios</a:t>
            </a:r>
            <a:endParaRPr lang="en-US" sz="1800" b="0" kern="0" dirty="0"/>
          </a:p>
        </p:txBody>
      </p:sp>
      <p:sp>
        <p:nvSpPr>
          <p:cNvPr id="25" name="Content Placeholder 4"/>
          <p:cNvSpPr txBox="1">
            <a:spLocks/>
          </p:cNvSpPr>
          <p:nvPr/>
        </p:nvSpPr>
        <p:spPr bwMode="auto">
          <a:xfrm>
            <a:off x="677270" y="2430470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kern="0" dirty="0"/>
              <a:t>Update the license in the set of the portfolios</a:t>
            </a:r>
            <a:endParaRPr lang="en-US" sz="1800" b="0" kern="0" dirty="0"/>
          </a:p>
        </p:txBody>
      </p:sp>
      <p:sp>
        <p:nvSpPr>
          <p:cNvPr id="27" name="Content Placeholder 4"/>
          <p:cNvSpPr txBox="1">
            <a:spLocks/>
          </p:cNvSpPr>
          <p:nvPr/>
        </p:nvSpPr>
        <p:spPr bwMode="auto">
          <a:xfrm>
            <a:off x="715675" y="3184779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kern="0" dirty="0" smtClean="0"/>
              <a:t>Confirm that the portfolio license has been updated</a:t>
            </a:r>
            <a:endParaRPr lang="en-US" sz="1800" b="0" kern="0" dirty="0"/>
          </a:p>
        </p:txBody>
      </p:sp>
      <p:sp>
        <p:nvSpPr>
          <p:cNvPr id="28" name="Content Placeholder 4"/>
          <p:cNvSpPr txBox="1">
            <a:spLocks/>
          </p:cNvSpPr>
          <p:nvPr/>
        </p:nvSpPr>
        <p:spPr bwMode="auto">
          <a:xfrm>
            <a:off x="715675" y="3936015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smtClean="0"/>
              <a:t>five</a:t>
            </a:r>
            <a:endParaRPr lang="en-US" sz="1800" b="0" kern="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677270" y="1666808"/>
            <a:ext cx="8349710" cy="45642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715675" y="4635737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smtClean="0"/>
              <a:t>six</a:t>
            </a:r>
            <a:endParaRPr lang="en-US" sz="1800" b="0" kern="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 bwMode="auto">
          <a:xfrm>
            <a:off x="715675" y="5325563"/>
            <a:ext cx="8349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rgbClr val="3E4C56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 smtClean="0"/>
              <a:t>seven</a:t>
            </a:r>
            <a:endParaRPr lang="en-US" sz="1800" b="0" kern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452" y="52444"/>
            <a:ext cx="1820053" cy="640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1551" y="662397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600" b="0" dirty="0"/>
              <a:t>http://asm.easternhealth.sg/2014/images/banner-agenda.jpg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14" y="3865789"/>
            <a:ext cx="2466985" cy="26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49" y="164575"/>
            <a:ext cx="8949341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Create a set of the portfolios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8949" y="817459"/>
            <a:ext cx="8717936" cy="53382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The first step is to create a set of the portfolios for which you want to update the license.  </a:t>
            </a:r>
          </a:p>
          <a:p>
            <a:r>
              <a:rPr lang="en-US" b="0" dirty="0" smtClean="0"/>
              <a:t>If for example the portfolios are a selected group of portfolios all belonging to the same collection then you could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/>
              <a:t>E</a:t>
            </a:r>
            <a:r>
              <a:rPr lang="en-US" b="0" dirty="0" smtClean="0"/>
              <a:t>xport the list of portfolios to an excel 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Remove the lines which you do not want to update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dirty="0" smtClean="0"/>
              <a:t>Create an itemized set of the portfolios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0295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49" y="164575"/>
            <a:ext cx="8949341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Create a set of the portfolios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8949" y="817459"/>
            <a:ext cx="8717936" cy="998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For example search for electronic collection and click ‘edit collection’ </a:t>
            </a:r>
            <a:endParaRPr lang="en-US" b="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2686050"/>
            <a:ext cx="8724900" cy="1485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 bwMode="auto">
          <a:xfrm>
            <a:off x="7452375" y="2737710"/>
            <a:ext cx="998530" cy="3840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54" y="2823726"/>
            <a:ext cx="8521031" cy="2110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49" y="164575"/>
            <a:ext cx="8949341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Create a set of the portfolios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8949" y="817459"/>
            <a:ext cx="8717936" cy="998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Switch to ‘Additional Information’ tab and scroll down to the service and go to the portfolio list</a:t>
            </a:r>
            <a:endParaRPr lang="en-US" b="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7337160" y="4235505"/>
            <a:ext cx="998530" cy="26883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2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20" y="1671637"/>
            <a:ext cx="8961120" cy="32418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49" y="164575"/>
            <a:ext cx="8949341" cy="533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 smtClean="0"/>
              <a:t>Create a set of the portfolios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88949" y="817459"/>
            <a:ext cx="8717936" cy="9985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lnSpc>
                <a:spcPct val="90000"/>
              </a:lnSpc>
              <a:spcBef>
                <a:spcPct val="35000"/>
              </a:spcBef>
              <a:buSzPct val="85000"/>
              <a:buChar char="•"/>
              <a:defRPr sz="2800">
                <a:solidFill>
                  <a:srgbClr val="3E4C56"/>
                </a:solidFill>
                <a:latin typeface="+mn-lt"/>
                <a:ea typeface="MS PGothic" pitchFamily="34" charset="-128"/>
              </a:defRPr>
            </a:lvl1pPr>
            <a:lvl2pPr marL="742950" indent="-28575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eaLnBrk="0" hangingPunct="0">
              <a:spcBef>
                <a:spcPct val="35000"/>
              </a:spcBef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Export to “Extended report” Excel</a:t>
            </a:r>
            <a:endParaRPr lang="en-US" b="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7682805" y="3467405"/>
            <a:ext cx="1224080" cy="3072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m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rm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2D008E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95987</TotalTime>
  <Words>696</Words>
  <Application>Microsoft Office PowerPoint</Application>
  <PresentationFormat>On-screen Show (4:3)</PresentationFormat>
  <Paragraphs>107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MS PGothic</vt:lpstr>
      <vt:lpstr>Arial</vt:lpstr>
      <vt:lpstr>Verdana</vt:lpstr>
      <vt:lpstr>Wingdings 3</vt:lpstr>
      <vt:lpstr>ヒラギノ角ゴ ProN W3</vt:lpstr>
      <vt:lpstr>urm</vt:lpstr>
      <vt:lpstr>1_urm</vt:lpstr>
      <vt:lpstr>How to update the license of multiple portfolios in batch mode</vt:lpstr>
      <vt:lpstr>PowerPoint Presentation</vt:lpstr>
      <vt:lpstr>Introduction</vt:lpstr>
      <vt:lpstr>Introduction</vt:lpstr>
      <vt:lpstr>PowerPoint Presentation</vt:lpstr>
      <vt:lpstr>Create a set of the portfolios</vt:lpstr>
      <vt:lpstr>Create a set of the portfolios</vt:lpstr>
      <vt:lpstr>Create a set of the portfolios</vt:lpstr>
      <vt:lpstr>Create a set of the portfolios</vt:lpstr>
      <vt:lpstr>Create a set of the portfolios</vt:lpstr>
      <vt:lpstr>Create a set of the portfolios</vt:lpstr>
      <vt:lpstr>Create a set of the portfolios</vt:lpstr>
      <vt:lpstr>Create a set of the portfolios</vt:lpstr>
      <vt:lpstr>PowerPoint Presentation</vt:lpstr>
      <vt:lpstr>Update the license in the set of the portfolios</vt:lpstr>
      <vt:lpstr>Update the license in the set of the portfolios</vt:lpstr>
      <vt:lpstr>Update the license in the set of the portfolios</vt:lpstr>
      <vt:lpstr>PowerPoint Presentation</vt:lpstr>
      <vt:lpstr>Confirm that the portfolio license has been updated</vt:lpstr>
      <vt:lpstr>Confirm that the portfolio license has been updated</vt:lpstr>
      <vt:lpstr>Confirm that the portfolio license has been updated</vt:lpstr>
      <vt:lpstr>Confirm that the portfolio license has been updated</vt:lpstr>
      <vt:lpstr>Confirm that the portfolio license has been updated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2013 Release New Features Yoel</dc:title>
  <dc:creator>User</dc:creator>
  <cp:lastModifiedBy>Yoel Kortick</cp:lastModifiedBy>
  <cp:revision>3168</cp:revision>
  <dcterms:created xsi:type="dcterms:W3CDTF">2008-03-04T08:09:47Z</dcterms:created>
  <dcterms:modified xsi:type="dcterms:W3CDTF">2017-11-29T17:33:50Z</dcterms:modified>
</cp:coreProperties>
</file>